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sldIdLst>
    <p:sldId id="256" r:id="rId2"/>
    <p:sldId id="257" r:id="rId3"/>
    <p:sldId id="258" r:id="rId4"/>
    <p:sldId id="259" r:id="rId5"/>
    <p:sldId id="263" r:id="rId6"/>
    <p:sldId id="267" r:id="rId7"/>
    <p:sldId id="260" r:id="rId8"/>
    <p:sldId id="261" r:id="rId9"/>
    <p:sldId id="262" r:id="rId10"/>
    <p:sldId id="264" r:id="rId11"/>
    <p:sldId id="268" r:id="rId12"/>
    <p:sldId id="265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C6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F67FB4-A1D9-44CB-ACC5-6E5A9877C59C}" type="datetimeFigureOut">
              <a:rPr lang="ru-RU" smtClean="0"/>
              <a:pPr/>
              <a:t>23.07.2015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2F4DD-8575-4211-A0F2-79CCD28678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F67FB4-A1D9-44CB-ACC5-6E5A9877C59C}" type="datetimeFigureOut">
              <a:rPr lang="ru-RU" smtClean="0"/>
              <a:pPr/>
              <a:t>23.07.2015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2F4DD-8575-4211-A0F2-79CCD28678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F67FB4-A1D9-44CB-ACC5-6E5A9877C59C}" type="datetimeFigureOut">
              <a:rPr lang="ru-RU" smtClean="0"/>
              <a:pPr/>
              <a:t>23.07.2015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2F4DD-8575-4211-A0F2-79CCD28678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F67FB4-A1D9-44CB-ACC5-6E5A9877C59C}" type="datetimeFigureOut">
              <a:rPr lang="ru-RU" smtClean="0"/>
              <a:pPr/>
              <a:t>23.07.2015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2F4DD-8575-4211-A0F2-79CCD28678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F67FB4-A1D9-44CB-ACC5-6E5A9877C59C}" type="datetimeFigureOut">
              <a:rPr lang="ru-RU" smtClean="0"/>
              <a:pPr/>
              <a:t>23.07.2015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2F4DD-8575-4211-A0F2-79CCD28678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F67FB4-A1D9-44CB-ACC5-6E5A9877C59C}" type="datetimeFigureOut">
              <a:rPr lang="ru-RU" smtClean="0"/>
              <a:pPr/>
              <a:t>23.07.2015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2F4DD-8575-4211-A0F2-79CCD28678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F67FB4-A1D9-44CB-ACC5-6E5A9877C59C}" type="datetimeFigureOut">
              <a:rPr lang="ru-RU" smtClean="0"/>
              <a:pPr/>
              <a:t>23.07.2015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2F4DD-8575-4211-A0F2-79CCD28678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F67FB4-A1D9-44CB-ACC5-6E5A9877C59C}" type="datetimeFigureOut">
              <a:rPr lang="ru-RU" smtClean="0"/>
              <a:pPr/>
              <a:t>23.07.2015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2F4DD-8575-4211-A0F2-79CCD28678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F67FB4-A1D9-44CB-ACC5-6E5A9877C59C}" type="datetimeFigureOut">
              <a:rPr lang="ru-RU" smtClean="0"/>
              <a:pPr/>
              <a:t>23.07.2015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2F4DD-8575-4211-A0F2-79CCD28678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F67FB4-A1D9-44CB-ACC5-6E5A9877C59C}" type="datetimeFigureOut">
              <a:rPr lang="ru-RU" smtClean="0"/>
              <a:pPr/>
              <a:t>23.07.2015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2F4DD-8575-4211-A0F2-79CCD28678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8BF67FB4-A1D9-44CB-ACC5-6E5A9877C59C}" type="datetimeFigureOut">
              <a:rPr lang="ru-RU" smtClean="0"/>
              <a:pPr/>
              <a:t>23.07.2015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E602F4DD-8575-4211-A0F2-79CCD28678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BF67FB4-A1D9-44CB-ACC5-6E5A9877C59C}" type="datetimeFigureOut">
              <a:rPr lang="ru-RU" smtClean="0"/>
              <a:pPr/>
              <a:t>23.07.2015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E602F4DD-8575-4211-A0F2-79CCD28678C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735" y="4780130"/>
            <a:ext cx="7772400" cy="2160240"/>
          </a:xfrm>
        </p:spPr>
        <p:txBody>
          <a:bodyPr>
            <a:noAutofit/>
          </a:bodyPr>
          <a:lstStyle/>
          <a:p>
            <a:r>
              <a:rPr lang="ru-RU" i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Химическое загрязнение окружающей среды и его последствия</a:t>
            </a:r>
            <a:r>
              <a:rPr lang="ru-RU" i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   </a:t>
            </a:r>
            <a:endParaRPr lang="ru-RU" i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 descr="C:\Users\7272~1\AppData\Local\Temp\Rar$DIa0.819\заставк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99" y="0"/>
            <a:ext cx="8820472" cy="475252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8893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748464" cy="914400"/>
          </a:xfrm>
        </p:spPr>
        <p:txBody>
          <a:bodyPr/>
          <a:lstStyle/>
          <a:p>
            <a:r>
              <a:rPr lang="ru-RU" sz="1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ХИМИЧЕСКОЕ ЗАГРЯЗНЕНИЕ ПОЧВ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Источники поступления загрязнителей в почву. Можно выделить следующие основные виды источников загрязнения почвы:</a:t>
            </a:r>
            <a:b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атмосферные осадки в виде дождя, снега и др.;</a:t>
            </a:r>
            <a:b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сброс твердых и жидких отходов промышленного и бытового происхождения;</a:t>
            </a:r>
            <a:b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использование пестицидов и удобрений в сельскохозяйственном производстве.</a:t>
            </a:r>
            <a:b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4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76872"/>
            <a:ext cx="8820472" cy="458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429731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748464" cy="914400"/>
          </a:xfrm>
        </p:spPr>
        <p:txBody>
          <a:bodyPr/>
          <a:lstStyle/>
          <a:p>
            <a:r>
              <a:rPr lang="ru-RU" sz="16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Загрязнение почвы пестицидами и удобрениями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Химическое, или минеральное, удобрение – добытое из недр или полученное промышленным путем химическое соединение, содержащее в большом количестве один или несколько основных элементов питания растений (азот, фосфор, калий и др.), необходимые микроэлементы (медь, марганец и др.) или естественные продукты типа извести, гипса, золы и т.п., способные улучшить химические и структурные характеристики почвы. Этот вид удобрений приводит к большим концентрациям в почве химических веществ, включая опасные для здоровья человека нитриты и нитраты.</a:t>
            </a:r>
            <a:b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Пестициды – опасные для здоровья человека химические вещества, используемые для уничтожения вредных насекомых (инсектициды), растений-сорняков (гербициды), грибковых культур (фунгициды) и др. В мировом производстве пестицидов инсектициды занимают 45%, гербициды – 40%, фунгициды – 15% и прочие – 10%.</a:t>
            </a:r>
            <a:b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2" name="Picture 2" descr="C:\Users\7272~1\AppData\Local\Temp\Rar$DIa0.509\034-221109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29069"/>
            <a:ext cx="5238750" cy="33122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7272~1\AppData\Local\Temp\Rar$DIa0.458\5741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095" y="3429070"/>
            <a:ext cx="3710905" cy="34247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2197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5314"/>
            <a:ext cx="8640960" cy="914400"/>
          </a:xfrm>
        </p:spPr>
        <p:txBody>
          <a:bodyPr/>
          <a:lstStyle/>
          <a:p>
            <a:r>
              <a:rPr lang="ru-RU" sz="18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Последствия химического загрязнения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>Самый </a:t>
            </a:r>
            <a:r>
              <a:rPr lang="ru-RU" sz="1400" dirty="0"/>
              <a:t>грязный город на планете.</a:t>
            </a:r>
            <a:br>
              <a:rPr lang="ru-RU" sz="1400" dirty="0"/>
            </a:br>
            <a:r>
              <a:rPr lang="ru-RU" sz="1400" dirty="0"/>
              <a:t>Карабаш — город в Челябинской области с населением 15 000 </a:t>
            </a:r>
            <a:r>
              <a:rPr lang="ru-RU" sz="1400" dirty="0" err="1"/>
              <a:t>человек.В</a:t>
            </a:r>
            <a:r>
              <a:rPr lang="ru-RU" sz="1400" dirty="0"/>
              <a:t> начале 20 века в Карабаше начали добывать медь. После нескольких десятилетий добычи медной руды и выплавки меди, город стал зоной чрезвычайной экологической ситуации. Изначально на комбинате не было очистных сооружений — во времена СССР особо не задумывались над экологией.</a:t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За 100 лет комбинат успел выжечь и засыпать шлаком огромную территорию вокруг себя. За год работы комбинат выкидывает в атмосферу более 180 тонн газов, которые выпадают в виде кислотных дождей на прилегающую территорию</a:t>
            </a:r>
            <a:r>
              <a:rPr lang="ru-RU" sz="1400" dirty="0" smtClean="0"/>
              <a:t>.</a:t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11266" name="Picture 2" descr="C:\Users\7272~1\AppData\Local\Temp\Rar$DIa0.722\1319-900x6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48879"/>
            <a:ext cx="5472608" cy="4581127"/>
          </a:xfrm>
          <a:prstGeom prst="rect">
            <a:avLst/>
          </a:prstGeom>
          <a:noFill/>
          <a:effectLst>
            <a:innerShdw blurRad="1270000" dist="50800" dir="189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7272~1\AppData\Local\Temp\Rar$DIa0.752\1221-700x4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000" y="2695227"/>
            <a:ext cx="4956000" cy="3888432"/>
          </a:xfrm>
          <a:prstGeom prst="rect">
            <a:avLst/>
          </a:prstGeom>
          <a:noFill/>
          <a:effectLst>
            <a:innerShdw blurRad="1257300" dist="50800" dir="81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7052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12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12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7272~1\AppData\Local\Temp\Rar$DIa0.616\1516-900x5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140968"/>
            <a:ext cx="7939019" cy="39155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7272~1\AppData\Local\Temp\Rar$DIa0.771\920-900x5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29" y="-99392"/>
            <a:ext cx="5049459" cy="37911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C:\Users\7272~1\AppData\Local\Temp\Rar$DIa0.897\1123-900x56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0"/>
            <a:ext cx="4292492" cy="34299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87810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617"/>
            <a:ext cx="8748464" cy="914400"/>
          </a:xfrm>
        </p:spPr>
        <p:txBody>
          <a:bodyPr/>
          <a:lstStyle/>
          <a:p>
            <a:r>
              <a:rPr lang="ru-RU" sz="32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Чернобыль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 апреля 1986 года на четвёртом энергоблоке Чернобыльской АЭС произошла авария, ставшая крупнейшей катастрофой в истории атомной энергетики. Все жители города после этого были эвакуированы, однако некоторые впоследствии вернулись в свои дома и сейчас живут на заражённой территории</a:t>
            </a:r>
          </a:p>
        </p:txBody>
      </p:sp>
      <p:pic>
        <p:nvPicPr>
          <p:cNvPr id="13315" name="Picture 3" descr="C:\Users\7272~1\AppData\Local\Temp\Rar$DIa0.472\Chernobyl-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3168597"/>
            <a:ext cx="4285673" cy="36730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C:\Users\7272~1\AppData\Local\Temp\Rar$DIa0.610\pic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38703"/>
            <a:ext cx="5328592" cy="35671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9544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7272~1\AppData\Local\Temp\Rar$DIa0.308\chernobyl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3" y="-35985"/>
            <a:ext cx="6804248" cy="3819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7272~1\AppData\Local\Temp\Rar$DIa0.728\3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86395"/>
            <a:ext cx="6408712" cy="40538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1743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7272~1\AppData\Local\Temp\Rar$DIa0.762\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69573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06560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536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1622"/>
            <a:ext cx="8712968" cy="914400"/>
          </a:xfrm>
        </p:spPr>
        <p:txBody>
          <a:bodyPr/>
          <a:lstStyle/>
          <a:p>
            <a:r>
              <a:rPr lang="ru-RU" sz="24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Самые экологически грязные города России на </a:t>
            </a:r>
            <a:r>
              <a:rPr lang="ru-RU" sz="2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2014 </a:t>
            </a:r>
            <a:r>
              <a:rPr lang="ru-RU" sz="2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</a:t>
            </a:r>
            <a:r>
              <a:rPr lang="ru-RU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место: Норильск (Красноярский край). Годовой объем выбросов в атмосферу Норильска составляет 1959,5 тысяч тонн, 99,5 % приходится на  стационарные источники, а основной вклад в загрязнение вносит градообразующее предприятие "Норильский никель".</a:t>
            </a:r>
            <a:b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место: Москва. Общий годовой объем выбросов - 995,4 тыс. тонн, из них 92,8 % приходится на автомобили.</a:t>
            </a:r>
            <a:b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место: Санкт-Петербург - 488,2 тыс. тонн, из них 85,9 % - автомобильные выбросы.</a:t>
            </a:r>
            <a:b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56 место: Ульяновск - 53,1 тыс. тонн (69,1 % - автомобили).</a:t>
            </a:r>
          </a:p>
        </p:txBody>
      </p:sp>
    </p:spTree>
    <p:extLst>
      <p:ext uri="{BB962C8B-B14F-4D97-AF65-F5344CB8AC3E}">
        <p14:creationId xmlns="" xmlns:p14="http://schemas.microsoft.com/office/powerpoint/2010/main" val="3945978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18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748464" cy="914400"/>
          </a:xfrm>
        </p:spPr>
        <p:txBody>
          <a:bodyPr/>
          <a:lstStyle/>
          <a:p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Различные химические вещества находящиеся в отходах, попадают в почву, в воздух или воду, переходят по экологическим звеньям от одного природного цепи к другому, и в конце концов поступают в организм человека.</a:t>
            </a:r>
            <a:b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Они могут вызывать различные нежелательные последствия. Краткосрочная действие таких веществ может вызвать </a:t>
            </a: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головокружение, тошноту, кашель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Длительное действие таких веществ в больших концентрациях может привести к </a:t>
            </a: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потере сознания, острому отравлению и даже смерти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Примером такого действия могут быть смоги, имеющих место в крупных промышленных городах в безветренную погоду, или аварийные выбросы токсичных веществ промышленными предприятиями в атмосферу.</a:t>
            </a:r>
            <a:b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Реакция организма на загрязнения зависит от индивидуальных особенностей: возраста, пола, состояния здоровья. Как правило, более уязвимыми являются дети, пожилые и больные люди.</a:t>
            </a:r>
            <a:b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55594"/>
            <a:ext cx="4002360" cy="4002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655594"/>
            <a:ext cx="4891109" cy="4013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059705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640960" cy="914400"/>
          </a:xfrm>
        </p:spPr>
        <p:txBody>
          <a:bodyPr/>
          <a:lstStyle/>
          <a:p>
            <a:r>
              <a:rPr lang="ru-RU" sz="1600" dirty="0"/>
              <a:t>При длительном поступлении в организм относительно небольшого числа токсичных веществ имеет место хроническое отравление, признаками которого является </a:t>
            </a:r>
            <a:r>
              <a:rPr lang="ru-RU" sz="1600" dirty="0">
                <a:solidFill>
                  <a:srgbClr val="FF0000"/>
                </a:solidFill>
              </a:rPr>
              <a:t>нарушение нормального поведения, привычек, быстрая усталость, сонливость или, наоборот, бессонница, апатия, ослабление внимания и т.д. При этом часто повреждаются почки, печень, нервная система и другие внутренние органы.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Подобные </a:t>
            </a:r>
            <a:r>
              <a:rPr lang="ru-RU" sz="1600" dirty="0"/>
              <a:t>признаки наблюдаются и при радиоактивном загрязнении окружающей среды. Так, в зоне Чернобыльской катастрофы заболеваемость среди населения увеличилась в несколько раз.</a:t>
            </a:r>
            <a:br>
              <a:rPr lang="ru-RU" sz="1600" dirty="0"/>
            </a:br>
            <a:r>
              <a:rPr lang="ru-RU" sz="1600" dirty="0" smtClean="0"/>
              <a:t>Высокоактивные </a:t>
            </a:r>
            <a:r>
              <a:rPr lang="ru-RU" sz="1600" dirty="0"/>
              <a:t>в биологическом отношении химические соединения могут вызвать эффект отдаленного влияния на здоровье человека: </a:t>
            </a:r>
            <a:r>
              <a:rPr lang="ru-RU" sz="1600" dirty="0">
                <a:solidFill>
                  <a:srgbClr val="FF0000"/>
                </a:solidFill>
              </a:rPr>
              <a:t>хронические заболевания различных органов, нарушения нормального внутриутробного развития плода и т.д.</a:t>
            </a:r>
            <a:br>
              <a:rPr lang="ru-RU" sz="1600" dirty="0">
                <a:solidFill>
                  <a:srgbClr val="FF0000"/>
                </a:solidFill>
              </a:rPr>
            </a:br>
            <a:r>
              <a:rPr lang="ru-RU" sz="1600" dirty="0" smtClean="0"/>
              <a:t>Ухудшение </a:t>
            </a:r>
            <a:r>
              <a:rPr lang="ru-RU" sz="1600" dirty="0"/>
              <a:t>экологических обстоятельств способствует развитию </a:t>
            </a:r>
            <a:r>
              <a:rPr lang="ru-RU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аллергии, бронхиальной астмы, а загрязнение такими отходами производства, как хром, никель, бериллий, асбест, ядохимикаты приводят к раковым заболеваниям.</a:t>
            </a:r>
            <a:br>
              <a:rPr lang="ru-RU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29000"/>
            <a:ext cx="8820472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073268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5" fill="hold">
                                          <p:stCondLst>
                                            <p:cond delay="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" decel="50000" autoRev="1" fill="hold">
                                          <p:stCondLst>
                                            <p:cond delay="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41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447945"/>
            <a:ext cx="7772400" cy="914400"/>
          </a:xfrm>
        </p:spPr>
        <p:txBody>
          <a:bodyPr/>
          <a:lstStyle/>
          <a:p>
            <a:r>
              <a:rPr lang="ru-RU" sz="2400" i="1" dirty="0">
                <a:solidFill>
                  <a:srgbClr val="FFC000"/>
                </a:solidFill>
              </a:rPr>
              <a:t>Что такое химическое загрязнение?</a:t>
            </a:r>
            <a:r>
              <a:rPr lang="ru-RU" sz="2400" i="1" dirty="0"/>
              <a:t/>
            </a:r>
            <a:br>
              <a:rPr lang="ru-RU" sz="2400" i="1" dirty="0"/>
            </a:br>
            <a:r>
              <a:rPr lang="ru-RU" sz="2400" u="sng" dirty="0">
                <a:solidFill>
                  <a:srgbClr val="FFC000"/>
                </a:solidFill>
              </a:rPr>
              <a:t>Химическое загрязнение- </a:t>
            </a:r>
            <a:r>
              <a:rPr lang="ru-RU" sz="2400" dirty="0"/>
              <a:t>загрязнение газообразными и жидкими химическими соединениями и отдельными элементами, а так же их твердыми фракциями.</a:t>
            </a:r>
          </a:p>
        </p:txBody>
      </p:sp>
      <p:pic>
        <p:nvPicPr>
          <p:cNvPr id="2050" name="Picture 2" descr="C:\Users\7272~1\AppData\Local\Temp\Rar$DIa0.910\132311wsttrtpwswporsr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5726"/>
            <a:ext cx="5110700" cy="4341386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821" y="214191"/>
            <a:ext cx="4403179" cy="4104456"/>
          </a:xfrm>
          <a:prstGeom prst="rect">
            <a:avLst/>
          </a:prstGeom>
          <a:noFill/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631659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20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748464" cy="914400"/>
          </a:xfrm>
        </p:spPr>
        <p:txBody>
          <a:bodyPr/>
          <a:lstStyle/>
          <a:p>
            <a:r>
              <a:rPr lang="ru-RU" sz="18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Пути решения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    </a:t>
            </a:r>
            <a:r>
              <a:rPr lang="ru-RU" sz="1400" dirty="0" smtClean="0"/>
              <a:t>1 Проблемы </a:t>
            </a:r>
            <a:r>
              <a:rPr lang="ru-RU" sz="1400" dirty="0"/>
              <a:t>химической промышленности заключаются в невозможности эффективно контролировать выброс в атмосферу загрязняющих веществ. Существуют нормы, определяющие предельно допустимую концентрацию (ПДК) воздуха для нормальной жизнедеятельности человека. Но до настоящего времени снижение выбросов многих вредных веществ остается практически нерешенной проблемой.</a:t>
            </a:r>
            <a:br>
              <a:rPr lang="ru-RU" sz="1400" dirty="0"/>
            </a:br>
            <a:r>
              <a:rPr lang="ru-RU" sz="1400" dirty="0" smtClean="0"/>
              <a:t>     2 Химическое </a:t>
            </a:r>
            <a:r>
              <a:rPr lang="ru-RU" sz="1400" dirty="0"/>
              <a:t>загрязнение почвы пестицидами приковывает внимание ученых к поиску возможных путей ее обезвреживания химическими и биологическими способами. Необходимо ускорить переход  от применения химических методов борьбы с вредителями, к биологическим методам. Эти препараты должны обладать небольшой продолжительностью жизни, т.е. большой скоростью деструкции (недели, месяцы). Уже достигнуты определенные успехи, но решение проблемы  остается насущной</a:t>
            </a:r>
            <a:r>
              <a:rPr lang="ru-RU" sz="1400" dirty="0" smtClean="0"/>
              <a:t>.</a:t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18434" name="Picture 2" descr="C:\Users\7272~1\AppData\Local\Temp\Rar$DIa0.795\sky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88" y="2492896"/>
            <a:ext cx="4860032" cy="43651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C:\Users\7272~1\AppData\Local\Temp\Rar$DIa0.328\roadtri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699" y="2492896"/>
            <a:ext cx="4800301" cy="441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0750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84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84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7272~1\AppData\Local\Temp\Rar$DIa0.491\Air_pollution_by_diesel_locomoti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97152"/>
            <a:ext cx="5580112" cy="20608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496944" cy="914400"/>
          </a:xfrm>
        </p:spPr>
        <p:txBody>
          <a:bodyPr/>
          <a:lstStyle/>
          <a:p>
            <a:r>
              <a:rPr lang="ru-RU" sz="1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загрязнения</a:t>
            </a:r>
            <a:r>
              <a:rPr lang="ru-RU" sz="1600" dirty="0">
                <a:solidFill>
                  <a:srgbClr val="FFC000"/>
                </a:solidFill>
              </a:rPr>
              <a:t>: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 </a:t>
            </a:r>
            <a:r>
              <a:rPr lang="ru-RU" sz="1600" u="sng" dirty="0"/>
              <a:t>Биологическое</a:t>
            </a:r>
            <a:r>
              <a:rPr lang="ru-RU" sz="1600" dirty="0"/>
              <a:t> — загрязнителем являются не свойственные экосистеме организмы. Наиболее известный пример — бесконтрольно расплодившиеся в Австралии кролики. 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u="sng" dirty="0"/>
              <a:t>Механическое</a:t>
            </a:r>
            <a:r>
              <a:rPr lang="ru-RU" sz="1600" dirty="0"/>
              <a:t> — загрязнение химически инертным мусором, протаптывание тропинок и прочее механическое воздействие на среду. 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u="sng" dirty="0"/>
              <a:t>Химическое</a:t>
            </a:r>
            <a:r>
              <a:rPr lang="ru-RU" sz="1600" dirty="0"/>
              <a:t> — загрязнителем являются вредные химические соединения. 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u="sng" dirty="0"/>
              <a:t>Физическое</a:t>
            </a:r>
            <a:r>
              <a:rPr lang="ru-RU" sz="1600" dirty="0"/>
              <a:t> :</a:t>
            </a:r>
            <a:br>
              <a:rPr lang="ru-RU" sz="1600" dirty="0"/>
            </a:br>
            <a:r>
              <a:rPr lang="ru-RU" sz="1600" dirty="0"/>
              <a:t>             Тепловое — излишний нагрев среды. </a:t>
            </a:r>
            <a:br>
              <a:rPr lang="ru-RU" sz="1600" dirty="0"/>
            </a:br>
            <a:r>
              <a:rPr lang="ru-RU" sz="1600" dirty="0"/>
              <a:t>             Световое — излишнее освещение. См. также </a:t>
            </a:r>
            <a:br>
              <a:rPr lang="ru-RU" sz="1600" dirty="0"/>
            </a:br>
            <a:r>
              <a:rPr lang="ru-RU" sz="1600" dirty="0"/>
              <a:t>             Шумовое </a:t>
            </a:r>
            <a:br>
              <a:rPr lang="ru-RU" sz="1600" dirty="0"/>
            </a:br>
            <a:r>
              <a:rPr lang="ru-RU" sz="1600" dirty="0"/>
              <a:t>             Электромагнитное — загрязнение радиоэфира; может мешать как жизнедеятельности некоторых организмов, так и радиоприёму. </a:t>
            </a:r>
            <a:br>
              <a:rPr lang="ru-RU" sz="1600" dirty="0"/>
            </a:br>
            <a:r>
              <a:rPr lang="ru-RU" sz="1600" dirty="0"/>
              <a:t>             Радиоактивное — превышение естественного радиоактивного фона. 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u="sng" dirty="0"/>
              <a:t>Визуальное загрязнение </a:t>
            </a:r>
            <a:r>
              <a:rPr lang="ru-RU" sz="1600" dirty="0"/>
              <a:t>— порча естественных пейзажей постройками, проводами, мусором, шлейфами самолётов и т. д.</a:t>
            </a:r>
          </a:p>
        </p:txBody>
      </p:sp>
      <p:pic>
        <p:nvPicPr>
          <p:cNvPr id="7170" name="Picture 2" descr="C:\Users\7272~1\AppData\Local\Temp\Rar$DIa0.074\zavod_trub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581128"/>
            <a:ext cx="3238500" cy="24288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7704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28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478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0502"/>
            <a:ext cx="8676456" cy="2976449"/>
          </a:xfrm>
        </p:spPr>
        <p:txBody>
          <a:bodyPr/>
          <a:lstStyle/>
          <a:p>
            <a:r>
              <a:rPr lang="ru-RU" sz="1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ЗАГРЯЗНЕНИЕ ВОЗДУХА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Наиболее масштабным и значительным является химическое загрязнение среды несвойственными ей веществами химической природы среди них - газообразные и аэрозольные загрязнители промышленно-бытового происхождения человек загрязняет атмосферу уже тысячелетиями, однако, последствия применения огня, которым он пользовался весь этот период, были незначительны приходилось мириться с тем, что дым мешал дыханию и что сажа ложилась черным покровом на потолке и стенах жилища получаемое тепло было для человека важнее, чем чистый воздух и не закопченные стены пещеры это начальное загрязнение воздуха не представляло проблемы, ибо люди обитали тогда небольшими группами, занимая неизмеримо обширную нетронутую природную среду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Источники загрязнений - теплоэлектростанции, которые вместе с дымом выбрасывают в воздух </a:t>
            </a: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сернистый и углекислый газы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металлургические предприятия, особенно цветной металлургии, которые выбрасывают в воздух </a:t>
            </a: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оксиды азота, сероводород, хлор, фтор, аммиак, соединения фосфора, частицы и соединения ртути и мышьяка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химические и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цементные заводы.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Вредные газы попадают в воздух в результате сжигания топлива для нужд промышленности, отопления жилищ, работы транспорта, сжигания и переработки бытовых и промышленных отходов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56992"/>
            <a:ext cx="4060907" cy="3559340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211" y="3140968"/>
            <a:ext cx="4968552" cy="3717032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699232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748464" cy="914400"/>
          </a:xfrm>
        </p:spPr>
        <p:txBody>
          <a:bodyPr/>
          <a:lstStyle/>
          <a:p>
            <a:r>
              <a:rPr lang="ru-RU" sz="1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Химическое загрязнение атмосферы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В основном существуют три основных источника загрязнения атмосферы:</a:t>
            </a:r>
            <a:br>
              <a:rPr lang="ru-RU" sz="1400" dirty="0"/>
            </a:br>
            <a:r>
              <a:rPr lang="ru-RU" sz="1400" dirty="0"/>
              <a:t>     промышленность, </a:t>
            </a:r>
            <a:br>
              <a:rPr lang="ru-RU" sz="1400" dirty="0"/>
            </a:br>
            <a:r>
              <a:rPr lang="ru-RU" sz="1400" dirty="0"/>
              <a:t>     бытовые котельные, </a:t>
            </a:r>
            <a:br>
              <a:rPr lang="ru-RU" sz="1400" dirty="0"/>
            </a:br>
            <a:r>
              <a:rPr lang="ru-RU" sz="1400" dirty="0"/>
              <a:t>     транспорт. </a:t>
            </a:r>
            <a:br>
              <a:rPr lang="ru-RU" sz="1400" dirty="0"/>
            </a:br>
            <a:r>
              <a:rPr lang="ru-RU" sz="1400" dirty="0"/>
              <a:t>Сейчас общепризнанно, что наиболее сильно загрязняет воздух промышленное производство. </a:t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Основными вредными примесями пирогенного происхождения являются следующие вещества:</a:t>
            </a:r>
            <a:br>
              <a:rPr lang="ru-RU" sz="1400" dirty="0"/>
            </a:br>
            <a:r>
              <a:rPr lang="ru-RU" sz="1400" dirty="0"/>
              <a:t>    </a:t>
            </a:r>
            <a:br>
              <a:rPr lang="ru-RU" sz="1400" dirty="0"/>
            </a:br>
            <a:r>
              <a:rPr lang="ru-RU" sz="1400" dirty="0"/>
              <a:t>    </a:t>
            </a:r>
            <a:r>
              <a:rPr lang="ru-RU" sz="1400" dirty="0">
                <a:solidFill>
                  <a:srgbClr val="FFC000"/>
                </a:solidFill>
              </a:rPr>
              <a:t>а) Оксид углерода. </a:t>
            </a:r>
            <a:r>
              <a:rPr lang="ru-RU" sz="1400" dirty="0"/>
              <a:t>Получается при неполном сгорании углеродистых веществ. В воздух он попадает в результате сжигания твердых отходов, с выхлопными газами и выбросами промышленных предприятий. Ежегодно этого газа поступает в атмосферу не менее 1250 млн. т. </a:t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    </a:t>
            </a:r>
            <a:r>
              <a:rPr lang="ru-RU" sz="1400" dirty="0">
                <a:solidFill>
                  <a:srgbClr val="FFC000"/>
                </a:solidFill>
              </a:rPr>
              <a:t>б) Сернистый ангидрид. </a:t>
            </a:r>
            <a:r>
              <a:rPr lang="ru-RU" sz="1400" dirty="0"/>
              <a:t>Выделяется в процессе сгорания серу содержащего топлива или переработки сернистых руд (до 170 млн. т. в год)  </a:t>
            </a:r>
            <a:br>
              <a:rPr lang="ru-RU" sz="1400" dirty="0"/>
            </a:br>
            <a:r>
              <a:rPr lang="ru-RU" sz="1400" dirty="0"/>
              <a:t>    </a:t>
            </a:r>
            <a:br>
              <a:rPr lang="ru-RU" sz="1400" dirty="0"/>
            </a:br>
            <a:r>
              <a:rPr lang="ru-RU" sz="1400" dirty="0"/>
              <a:t>    </a:t>
            </a:r>
            <a:r>
              <a:rPr lang="ru-RU" sz="1400" dirty="0">
                <a:solidFill>
                  <a:srgbClr val="FFC000"/>
                </a:solidFill>
              </a:rPr>
              <a:t>в) Серный ангидрид. </a:t>
            </a:r>
            <a:r>
              <a:rPr lang="ru-RU" sz="1400" dirty="0"/>
              <a:t>Образуется при окислении сернистого ангидрида. Конечным продуктом реакции является аэрозоль или раствор серной кислоты в дождевой воде, который подкисляет почву, обостряет заболевания дыхательных путей человека. </a:t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    </a:t>
            </a:r>
            <a:r>
              <a:rPr lang="ru-RU" sz="1400" dirty="0">
                <a:solidFill>
                  <a:srgbClr val="FFC000"/>
                </a:solidFill>
              </a:rPr>
              <a:t>г) Сероводород и сероуглерод.  </a:t>
            </a:r>
            <a:r>
              <a:rPr lang="ru-RU" sz="1400" dirty="0"/>
              <a:t>Основными источниками выброса являются предприятия по изготовлению искусственного волокна, сахара, коксохимические, нефтеперерабатывающие, а также нефтепромыслы.</a:t>
            </a:r>
            <a:br>
              <a:rPr lang="ru-RU" sz="1400" dirty="0"/>
            </a:br>
            <a:r>
              <a:rPr lang="ru-RU" sz="1400" dirty="0"/>
              <a:t> </a:t>
            </a:r>
            <a:br>
              <a:rPr lang="ru-RU" sz="1400" dirty="0"/>
            </a:br>
            <a:r>
              <a:rPr lang="ru-RU" sz="1400" dirty="0">
                <a:solidFill>
                  <a:srgbClr val="FFC000"/>
                </a:solidFill>
              </a:rPr>
              <a:t>    д) </a:t>
            </a:r>
            <a:r>
              <a:rPr lang="ru-RU" sz="1400" dirty="0" smtClean="0">
                <a:solidFill>
                  <a:srgbClr val="FFC000"/>
                </a:solidFill>
              </a:rPr>
              <a:t>Оксиды </a:t>
            </a:r>
            <a:r>
              <a:rPr lang="ru-RU" sz="1400" dirty="0">
                <a:solidFill>
                  <a:srgbClr val="FFC000"/>
                </a:solidFill>
              </a:rPr>
              <a:t>азота. </a:t>
            </a:r>
            <a:r>
              <a:rPr lang="ru-RU" sz="1400" dirty="0"/>
              <a:t>Основными источниками выброса являются предприятия, производящие азотные удобрения, азотную кислоту и нитраты, анилиновые красители, </a:t>
            </a:r>
            <a:r>
              <a:rPr lang="ru-RU" sz="1400" dirty="0" err="1"/>
              <a:t>нитросоединения</a:t>
            </a:r>
            <a:r>
              <a:rPr lang="ru-RU" sz="1400" dirty="0"/>
              <a:t>, вискозный шелк, целлулоид.</a:t>
            </a:r>
          </a:p>
        </p:txBody>
      </p:sp>
    </p:spTree>
    <p:extLst>
      <p:ext uri="{BB962C8B-B14F-4D97-AF65-F5344CB8AC3E}">
        <p14:creationId xmlns="" xmlns:p14="http://schemas.microsoft.com/office/powerpoint/2010/main" val="273078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8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748464" cy="914400"/>
          </a:xfrm>
        </p:spPr>
        <p:txBody>
          <a:bodyPr/>
          <a:lstStyle/>
          <a:p>
            <a:r>
              <a:rPr lang="ru-RU" sz="14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Аэрозольное загрязнение.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Аэрозоли - это твердые или жидкие </a:t>
            </a:r>
            <a:r>
              <a:rPr lang="ru-RU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частицы,находящиеся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 взвешенном состоянии в воздухе.  </a:t>
            </a:r>
            <a:b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Основными источниками искусственных аэрозольных загрязнений воздуха являются:</a:t>
            </a:r>
            <a:b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ТЭС</a:t>
            </a:r>
            <a:br>
              <a:rPr lang="ru-RU" sz="1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обогатительные фабрики</a:t>
            </a:r>
            <a:br>
              <a:rPr lang="ru-RU" sz="1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металлургические, цементные, магнезитовые и сажевые заводы</a:t>
            </a:r>
            <a:br>
              <a:rPr lang="ru-RU" sz="1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Последствия </a:t>
            </a:r>
            <a:r>
              <a:rPr lang="ru-RU" sz="1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аэрозольного загрязнения: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Фотохимический туман (смог)представляет собой </a:t>
            </a:r>
            <a:r>
              <a:rPr lang="ru-RU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многокомпонентнуюсмесь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газов и аэрозольных частиц. </a:t>
            </a:r>
            <a:b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состав основных компонентов смога </a:t>
            </a:r>
            <a:r>
              <a:rPr lang="ru-RU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входят:озон;оксиды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азота и серы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ru-RU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фотооксиданты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 descr="C:\Users\7272~1\AppData\Local\Temp\Rar$DIa0.860\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47" y="2852936"/>
            <a:ext cx="3829050" cy="3888432"/>
          </a:xfrm>
          <a:prstGeom prst="rect">
            <a:avLst/>
          </a:prstGeom>
          <a:noFill/>
          <a:effectLst>
            <a:innerShdw blurRad="825500" dist="50800" dir="189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7272~1\AppData\Local\Temp\Rar$DIa0.280\smo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852936"/>
            <a:ext cx="4472345" cy="3888432"/>
          </a:xfrm>
          <a:prstGeom prst="rect">
            <a:avLst/>
          </a:prstGeom>
          <a:noFill/>
          <a:effectLst>
            <a:innerShdw blurRad="1143000" dist="50800" dir="81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5599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81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81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640960" cy="1872208"/>
          </a:xfrm>
        </p:spPr>
        <p:txBody>
          <a:bodyPr/>
          <a:lstStyle/>
          <a:p>
            <a:r>
              <a:rPr lang="ru-RU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ХИМИЧЕСКОЕ </a:t>
            </a:r>
            <a:r>
              <a:rPr lang="ru-RU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ЗАГРЯЗНЕНИЕ ВОДЫ</a:t>
            </a:r>
            <a:r>
              <a:rPr lang="ru-RU" sz="20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Химическое </a:t>
            </a:r>
            <a:r>
              <a:rPr lang="ru-RU" sz="1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загрязнение воды - представляет собой изменение естественных химических свойств воды за счет увеличения содержания в ней вредных примесей неорганической (минеральные соли, кислоты, щелочи, глинистые частицы) и органической природы (нефть и нефтепродукты, органические остатки, </a:t>
            </a:r>
            <a:r>
              <a:rPr lang="ru-RU" sz="1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поверхностноактивные</a:t>
            </a:r>
            <a:r>
              <a:rPr lang="ru-RU" sz="1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вещества, пестициды).</a:t>
            </a:r>
            <a:br>
              <a:rPr lang="ru-RU" sz="1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Основными неорганическими загрязнителями морских и пресных водных бассейнов являются соединения свинца, ртути, кадмия, мышьяка, меди, хрома, фтора. Тяжелые металлы поглощаются планктоном и по пищевой цепочке поступают на стол потребителя. Органическое загрязнение океана сточными водами составляет 300-380млн.т./год. </a:t>
            </a:r>
            <a:r>
              <a:rPr lang="ru-RU" sz="1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Растворенное </a:t>
            </a:r>
            <a:r>
              <a:rPr lang="ru-RU" sz="1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органическое </a:t>
            </a:r>
            <a:r>
              <a:rPr lang="ru-RU" sz="1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вещество </a:t>
            </a:r>
            <a:r>
              <a:rPr lang="ru-RU" sz="1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пагубно влияет на состояние водоемов, </a:t>
            </a:r>
            <a:r>
              <a:rPr lang="ru-RU" sz="1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убивая </a:t>
            </a:r>
            <a:r>
              <a:rPr lang="ru-RU" sz="1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микроорганизмы, </a:t>
            </a:r>
            <a:r>
              <a:rPr lang="ru-RU" sz="1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способствующие </a:t>
            </a:r>
            <a:r>
              <a:rPr lang="ru-RU" sz="1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процессу самоочищения </a:t>
            </a:r>
            <a:r>
              <a:rPr lang="ru-RU" sz="1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воды. Образование </a:t>
            </a:r>
            <a:r>
              <a:rPr lang="ru-RU" sz="1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сероводорода происходит путем </a:t>
            </a:r>
            <a:r>
              <a:rPr lang="ru-RU" sz="1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загнивания </a:t>
            </a:r>
            <a:r>
              <a:rPr lang="ru-RU" sz="1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донных осадков </a:t>
            </a:r>
            <a:r>
              <a:rPr lang="ru-RU" sz="1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органических </a:t>
            </a:r>
            <a:r>
              <a:rPr lang="ru-RU" sz="1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веществ, что </a:t>
            </a:r>
            <a:r>
              <a:rPr lang="ru-RU" sz="1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приводит </a:t>
            </a:r>
            <a:r>
              <a:rPr lang="ru-RU" sz="1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полному </a:t>
            </a:r>
            <a:r>
              <a:rPr lang="ru-RU" sz="1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загрязнению </a:t>
            </a:r>
            <a:r>
              <a:rPr lang="ru-RU" sz="1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водоема.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786" y="2924943"/>
            <a:ext cx="4896544" cy="392697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197" y="2700005"/>
            <a:ext cx="4066803" cy="4199367"/>
          </a:xfrm>
          <a:prstGeom prst="rect">
            <a:avLst/>
          </a:prstGeom>
          <a:noFill/>
          <a:ln>
            <a:noFill/>
          </a:ln>
          <a:effectLst>
            <a:outerShdw blurRad="876300" dist="35921" dir="2700000" algn="ctr" rotWithShape="0">
              <a:schemeClr val="bg1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22127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2207"/>
            <a:ext cx="8640960" cy="914400"/>
          </a:xfrm>
        </p:spPr>
        <p:txBody>
          <a:bodyPr/>
          <a:lstStyle/>
          <a:p>
            <a:r>
              <a:rPr lang="ru-RU" sz="1800" b="1" u="sng" dirty="0" smtClean="0"/>
              <a:t>Хочется отметить наиболее актуальную проблему- загрязнение Мирового океана нефтью и нефтепродуктами</a:t>
            </a:r>
            <a:r>
              <a:rPr lang="ru-RU" sz="1600" dirty="0" smtClean="0"/>
              <a:t>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Нефть и нефтепродукты являются наиболее распространенными загрязняющими веществами в Мировом океане. Из-за незначительных утечек ежегодно теряется 0,1 млн. т нефти. Большие массы нефти поступают в моря по рекам, с бытовыми и ливневыми стоками. Объем загрязнений из этого источника составляет 2,0 млн. т/год. Со стоками промышленности ежегодно попадает 0,5 млн. т нефти. Попадая в морскую среду, нефть сначала растекается в видеопленки, образуя слои различной мощности. По цвету пленки можно </a:t>
            </a:r>
            <a:r>
              <a:rPr lang="ru-RU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опредлить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ее толщину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Нефть представляет собой вязкую маслянистую жидкость, имеющую темно-коричневый цвет и           обладающую слабой </a:t>
            </a:r>
            <a:r>
              <a:rPr lang="ru-RU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флуорисценцией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Нефть состоит преимущественно из насыщенных           </a:t>
            </a:r>
            <a:r>
              <a:rPr lang="ru-RU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алифвтических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гидроароматических углеводородов. Основные компоненты нефти -                     углеводороды (до 98%) - подразделяются на 4 класса: </a:t>
            </a:r>
            <a:b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а) Парафины (</a:t>
            </a:r>
            <a:r>
              <a:rPr lang="ru-RU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алкены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- (до 90% от общего состава) - устойчивые вещества, молекулы которых выражены прямой и разветвленной цепью атомов углерода. </a:t>
            </a:r>
            <a:b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б) </a:t>
            </a:r>
            <a:r>
              <a:rPr lang="ru-RU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Циклопарафины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( 30 - 60% от общего состава) - насыщенные циклические соединения с 5-6 атомами углерода в кольце.</a:t>
            </a:r>
            <a:b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в) Ароматические углеводороды - (20 - 40% от общего состава) - ненасыщенные циклические соединения ряда бензола, содержащие в кольце на 6 атомов углерода меньше, чем </a:t>
            </a:r>
            <a:r>
              <a:rPr lang="ru-RU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циклопарафины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b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г) Олефины (</a:t>
            </a:r>
            <a:r>
              <a:rPr lang="ru-RU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алкены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- (до 10% от общего состава) - ненасыщенные нециклические соединения с одним или двумя атомами водорода у каждого атома углерода в молекуле, имеющей прямую или разветвленную цепь.</a:t>
            </a:r>
            <a:b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92" y="5157192"/>
            <a:ext cx="8733757" cy="1700808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259565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348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7772400" cy="404664"/>
          </a:xfrm>
        </p:spPr>
        <p:txBody>
          <a:bodyPr/>
          <a:lstStyle/>
          <a:p>
            <a:r>
              <a:rPr lang="ru-RU" sz="20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ПОСЛЕДСТВИЯ ЗАГРЯЗНЕНИЯ НЕФТЬЮ:</a:t>
            </a:r>
            <a:endParaRPr lang="ru-RU" sz="2000" b="1" u="sng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6264696" cy="5616624"/>
          </a:xfrm>
          <a:prstGeom prst="rect">
            <a:avLst/>
          </a:prstGeom>
          <a:noFill/>
          <a:ln>
            <a:noFill/>
          </a:ln>
          <a:effectLst>
            <a:innerShdw blurRad="1270000">
              <a:prstClr val="black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6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834" y="650099"/>
            <a:ext cx="4109034" cy="4677858"/>
          </a:xfrm>
          <a:prstGeom prst="rect">
            <a:avLst/>
          </a:prstGeom>
          <a:noFill/>
          <a:ln>
            <a:noFill/>
          </a:ln>
          <a:effectLst>
            <a:innerShdw blurRad="12700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578797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8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300"/>
                            </p:stCondLst>
                            <p:childTnLst>
                              <p:par>
                                <p:cTn id="1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3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800"/>
                            </p:stCondLst>
                            <p:childTnLst>
                              <p:par>
                                <p:cTn id="2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217</TotalTime>
  <Words>157</Words>
  <Application>Microsoft Office PowerPoint</Application>
  <PresentationFormat>Экран (4:3)</PresentationFormat>
  <Paragraphs>17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Метро</vt:lpstr>
      <vt:lpstr>Химическое загрязнение окружающей среды и его последствия.     </vt:lpstr>
      <vt:lpstr>Что такое химическое загрязнение? Химическое загрязнение- загрязнение газообразными и жидкими химическими соединениями и отдельными элементами, а так же их твердыми фракциями.</vt:lpstr>
      <vt:lpstr>Виды загрязнения:  Биологическое — загрязнителем являются не свойственные экосистеме организмы. Наиболее известный пример — бесконтрольно расплодившиеся в Австралии кролики.   Механическое — загрязнение химически инертным мусором, протаптывание тропинок и прочее механическое воздействие на среду.   Химическое — загрязнителем являются вредные химические соединения.   Физическое :              Тепловое — излишний нагрев среды.               Световое — излишнее освещение. См. также               Шумовое               Электромагнитное — загрязнение радиоэфира; может мешать как жизнедеятельности некоторых организмов, так и радиоприёму.               Радиоактивное — превышение естественного радиоактивного фона.   Визуальное загрязнение — порча естественных пейзажей постройками, проводами, мусором, шлейфами самолётов и т. д.</vt:lpstr>
      <vt:lpstr>ЗАГРЯЗНЕНИЕ ВОЗДУХА Наиболее масштабным и значительным является химическое загрязнение среды несвойственными ей веществами химической природы среди них - газообразные и аэрозольные загрязнители промышленно-бытового происхождения человек загрязняет атмосферу уже тысячелетиями, однако, последствия применения огня, которым он пользовался весь этот период, были незначительны приходилось мириться с тем, что дым мешал дыханию и что сажа ложилась черным покровом на потолке и стенах жилища получаемое тепло было для человека важнее, чем чистый воздух и не закопченные стены пещеры это начальное загрязнение воздуха не представляло проблемы, ибо люди обитали тогда небольшими группами, занимая неизмеримо обширную нетронутую природную среду. Источники загрязнений - теплоэлектростанции, которые вместе с дымом выбрасывают в воздух сернистый и углекислый газы; металлургические предприятия, особенно цветной металлургии, которые выбрасывают в воздух оксиды азота, сероводород, хлор, фтор, аммиак, соединения фосфора, частицы и соединения ртути и мышьяка; химические и цементные заводы. Вредные газы попадают в воздух в результате сжигания топлива для нужд промышленности, отопления жилищ, работы транспорта, сжигания и переработки бытовых и промышленных отходов</vt:lpstr>
      <vt:lpstr>Химическое загрязнение атмосферы  В основном существуют три основных источника загрязнения атмосферы:      промышленность,       бытовые котельные,       транспорт.  Сейчас общепризнанно, что наиболее сильно загрязняет воздух промышленное производство.   Основными вредными примесями пирогенного происхождения являются следующие вещества:          а) Оксид углерода. Получается при неполном сгорании углеродистых веществ. В воздух он попадает в результате сжигания твердых отходов, с выхлопными газами и выбросами промышленных предприятий. Ежегодно этого газа поступает в атмосферу не менее 1250 млн. т.       б) Сернистый ангидрид. Выделяется в процессе сгорания серу содержащего топлива или переработки сернистых руд (до 170 млн. т. в год)            в) Серный ангидрид. Образуется при окислении сернистого ангидрида. Конечным продуктом реакции является аэрозоль или раствор серной кислоты в дождевой воде, который подкисляет почву, обостряет заболевания дыхательных путей человека.       г) Сероводород и сероуглерод.  Основными источниками выброса являются предприятия по изготовлению искусственного волокна, сахара, коксохимические, нефтеперерабатывающие, а также нефтепромыслы.       д) Оксиды азота. Основными источниками выброса являются предприятия, производящие азотные удобрения, азотную кислоту и нитраты, анилиновые красители, нитросоединения, вискозный шелк, целлулоид.</vt:lpstr>
      <vt:lpstr>Аэрозольное загрязнение.   Аэрозоли - это твердые или жидкие частицы,находящиеся во взвешенном состоянии в воздухе.   Основными источниками искусственных аэрозольных загрязнений воздуха являются:     ТЭС      обогатительные фабрики      металлургические, цементные, магнезитовые и сажевые заводы  Последствия аэрозольного загрязнения:   Фотохимический туман (смог)представляет собой многокомпонентнуюсмесь газов и аэрозольных частиц.  В состав основных компонентов смога входят:озон;оксиды азота и серы; фотооксиданты </vt:lpstr>
      <vt:lpstr>ХИМИЧЕСКОЕ ЗАГРЯЗНЕНИЕ ВОДЫ Химическое загрязнение воды - представляет собой изменение естественных химических свойств воды за счет увеличения содержания в ней вредных примесей неорганической (минеральные соли, кислоты, щелочи, глинистые частицы) и органической природы (нефть и нефтепродукты, органические остатки, поверхностноактивные вещества, пестициды). Основными неорганическими загрязнителями морских и пресных водных бассейнов являются соединения свинца, ртути, кадмия, мышьяка, меди, хрома, фтора. Тяжелые металлы поглощаются планктоном и по пищевой цепочке поступают на стол потребителя. Органическое загрязнение океана сточными водами составляет 300-380млн.т./год. Растворенное органическое вещество пагубно влияет на состояние водоемов, убивая микроорганизмы, способствующие процессу самоочищения воды. Образование сероводорода происходит путем загнивания донных осадков органических веществ, что приводит к полному загрязнению водоема.</vt:lpstr>
      <vt:lpstr>Хочется отметить наиболее актуальную проблему- загрязнение Мирового океана нефтью и нефтепродуктами. Нефть и нефтепродукты являются наиболее распространенными загрязняющими веществами в Мировом океане. Из-за незначительных утечек ежегодно теряется 0,1 млн. т нефти. Большие массы нефти поступают в моря по рекам, с бытовыми и ливневыми стоками. Объем загрязнений из этого источника составляет 2,0 млн. т/год. Со стоками промышленности ежегодно попадает 0,5 млн. т нефти. Попадая в морскую среду, нефть сначала растекается в видеопленки, образуя слои различной мощности. По цвету пленки можно опредлить ее толщину.  Нефть представляет собой вязкую маслянистую жидкость, имеющую темно-коричневый цвет и           обладающую слабой флуорисценцией. Нефть состоит преимущественно из насыщенных           алифвтических и гидроароматических углеводородов. Основные компоненты нефти -                     углеводороды (до 98%) - подразделяются на 4 класса:                      а) Парафины (алкены) - (до 90% от общего состава) - устойчивые вещества, молекулы которых выражены прямой и разветвленной цепью атомов углерода.                      б) Циклопарафины - ( 30 - 60% от общего состава) - насыщенные циклические соединения с 5-6 атомами углерода в кольце.                     в) Ароматические углеводороды - (20 - 40% от общего состава) - ненасыщенные циклические соединения ряда бензола, содержащие в кольце на 6 атомов углерода меньше, чем циклопарафины.                      г) Олефины (алкены) - (до 10% от общего состава) - ненасыщенные нециклические соединения с одним или двумя атомами водорода у каждого атома углерода в молекуле, имеющей прямую или разветвленную цепь. </vt:lpstr>
      <vt:lpstr>ПОСЛЕДСТВИЯ ЗАГРЯЗНЕНИЯ НЕФТЬЮ:</vt:lpstr>
      <vt:lpstr>ХИМИЧЕСКОЕ ЗАГРЯЗНЕНИЕ ПОЧВ  Источники поступления загрязнителей в почву. Можно выделить следующие основные виды источников загрязнения почвы:  1) атмосферные осадки в виде дождя, снега и др.;  2) сброс твердых и жидких отходов промышленного и бытового происхождения;  3) использование пестицидов и удобрений в сельскохозяйственном производстве.    </vt:lpstr>
      <vt:lpstr>Загрязнение почвы пестицидами и удобрениями  Химическое, или минеральное, удобрение – добытое из недр или полученное промышленным путем химическое соединение, содержащее в большом количестве один или несколько основных элементов питания растений (азот, фосфор, калий и др.), необходимые микроэлементы (медь, марганец и др.) или естественные продукты типа извести, гипса, золы и т.п., способные улучшить химические и структурные характеристики почвы. Этот вид удобрений приводит к большим концентрациям в почве химических веществ, включая опасные для здоровья человека нитриты и нитраты.  Пестициды – опасные для здоровья человека химические вещества, используемые для уничтожения вредных насекомых (инсектициды), растений-сорняков (гербициды), грибковых культур (фунгициды) и др. В мировом производстве пестицидов инсектициды занимают 45%, гербициды – 40%, фунгициды – 15% и прочие – 10%. </vt:lpstr>
      <vt:lpstr>Последствия химического загрязнения Самый грязный город на планете. Карабаш — город в Челябинской области с населением 15 000 человек.В начале 20 века в Карабаше начали добывать медь. После нескольких десятилетий добычи медной руды и выплавки меди, город стал зоной чрезвычайной экологической ситуации. Изначально на комбинате не было очистных сооружений — во времена СССР особо не задумывались над экологией.  За 100 лет комбинат успел выжечь и засыпать шлаком огромную территорию вокруг себя. За год работы комбинат выкидывает в атмосферу более 180 тонн газов, которые выпадают в виде кислотных дождей на прилегающую территорию. </vt:lpstr>
      <vt:lpstr>Слайд 13</vt:lpstr>
      <vt:lpstr>Чернобыль 26 апреля 1986 года на четвёртом энергоблоке Чернобыльской АЭС произошла авария, ставшая крупнейшей катастрофой в истории атомной энергетики. Все жители города после этого были эвакуированы, однако некоторые впоследствии вернулись в свои дома и сейчас живут на заражённой территории</vt:lpstr>
      <vt:lpstr>Слайд 15</vt:lpstr>
      <vt:lpstr>Слайд 16</vt:lpstr>
      <vt:lpstr>Самые экологически грязные города России на 2014 год  1 место: Норильск (Красноярский край). Годовой объем выбросов в атмосферу Норильска составляет 1959,5 тысяч тонн, 99,5 % приходится на  стационарные источники, а основной вклад в загрязнение вносит градообразующее предприятие "Норильский никель".  2 место: Москва. Общий годовой объем выбросов - 995,4 тыс. тонн, из них 92,8 % приходится на автомобили.  3 место: Санкт-Петербург - 488,2 тыс. тонн, из них 85,9 % - автомобильные выбросы. . . . . 56 место: Ульяновск - 53,1 тыс. тонн (69,1 % - автомобили).</vt:lpstr>
      <vt:lpstr>Различные химические вещества находящиеся в отходах, попадают в почву, в воздух или воду, переходят по экологическим звеньям от одного природного цепи к другому, и в конце концов поступают в организм человека.  Они могут вызывать различные нежелательные последствия. Краткосрочная действие таких веществ может вызвать головокружение, тошноту, кашель. Длительное действие таких веществ в больших концентрациях может привести к потере сознания, острому отравлению и даже смерти. Примером такого действия могут быть смоги, имеющих место в крупных промышленных городах в безветренную погоду, или аварийные выбросы токсичных веществ промышленными предприятиями в атмосферу.  Реакция организма на загрязнения зависит от индивидуальных особенностей: возраста, пола, состояния здоровья. Как правило, более уязвимыми являются дети, пожилые и больные люди.  </vt:lpstr>
      <vt:lpstr>При длительном поступлении в организм относительно небольшого числа токсичных веществ имеет место хроническое отравление, признаками которого является нарушение нормального поведения, привычек, быстрая усталость, сонливость или, наоборот, бессонница, апатия, ослабление внимания и т.д. При этом часто повреждаются почки, печень, нервная система и другие внутренние органы. Подобные признаки наблюдаются и при радиоактивном загрязнении окружающей среды. Так, в зоне Чернобыльской катастрофы заболеваемость среди населения увеличилась в несколько раз. Высокоактивные в биологическом отношении химические соединения могут вызвать эффект отдаленного влияния на здоровье человека: хронические заболевания различных органов, нарушения нормального внутриутробного развития плода и т.д. Ухудшение экологических обстоятельств способствует развитию аллергии, бронхиальной астмы, а загрязнение такими отходами производства, как хром, никель, бериллий, асбест, ядохимикаты приводят к раковым заболеваниям.  </vt:lpstr>
      <vt:lpstr>Пути решения     1 Проблемы химической промышленности заключаются в невозможности эффективно контролировать выброс в атмосферу загрязняющих веществ. Существуют нормы, определяющие предельно допустимую концентрацию (ПДК) воздуха для нормальной жизнедеятельности человека. Но до настоящего времени снижение выбросов многих вредных веществ остается практически нерешенной проблемой.      2 Химическое загрязнение почвы пестицидами приковывает внимание ученых к поиску возможных путей ее обезвреживания химическими и биологическими способами. Необходимо ускорить переход  от применения химических методов борьбы с вредителями, к биологическим методам. Эти препараты должны обладать небольшой продолжительностью жизни, т.е. большой скоростью деструкции (недели, месяцы). Уже достигнуты определенные успехи, но решение проблемы  остается насущной.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Современное химическое производство</dc:title>
  <dc:creator>Админ</dc:creator>
  <cp:lastModifiedBy>111</cp:lastModifiedBy>
  <cp:revision>24</cp:revision>
  <dcterms:created xsi:type="dcterms:W3CDTF">2015-03-27T15:49:29Z</dcterms:created>
  <dcterms:modified xsi:type="dcterms:W3CDTF">2015-07-23T10:30:49Z</dcterms:modified>
</cp:coreProperties>
</file>